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6"/>
  </p:notesMasterIdLst>
  <p:handoutMasterIdLst>
    <p:handoutMasterId r:id="rId47"/>
  </p:handoutMasterIdLst>
  <p:sldIdLst>
    <p:sldId id="1228" r:id="rId6"/>
    <p:sldId id="1340" r:id="rId7"/>
    <p:sldId id="1288" r:id="rId8"/>
    <p:sldId id="1345" r:id="rId9"/>
    <p:sldId id="1346" r:id="rId10"/>
    <p:sldId id="1342" r:id="rId11"/>
    <p:sldId id="1341" r:id="rId12"/>
    <p:sldId id="1294" r:id="rId13"/>
    <p:sldId id="1295" r:id="rId14"/>
    <p:sldId id="1343" r:id="rId15"/>
    <p:sldId id="1344" r:id="rId16"/>
    <p:sldId id="1296" r:id="rId17"/>
    <p:sldId id="1297" r:id="rId18"/>
    <p:sldId id="1347" r:id="rId19"/>
    <p:sldId id="1350" r:id="rId20"/>
    <p:sldId id="1298" r:id="rId21"/>
    <p:sldId id="1349" r:id="rId22"/>
    <p:sldId id="1348" r:id="rId23"/>
    <p:sldId id="1335" r:id="rId24"/>
    <p:sldId id="1301" r:id="rId25"/>
    <p:sldId id="1325" r:id="rId26"/>
    <p:sldId id="1338" r:id="rId27"/>
    <p:sldId id="1327" r:id="rId28"/>
    <p:sldId id="1326" r:id="rId29"/>
    <p:sldId id="1299" r:id="rId30"/>
    <p:sldId id="1302" r:id="rId31"/>
    <p:sldId id="1339" r:id="rId32"/>
    <p:sldId id="1328" r:id="rId33"/>
    <p:sldId id="1304" r:id="rId34"/>
    <p:sldId id="1329" r:id="rId35"/>
    <p:sldId id="1305" r:id="rId36"/>
    <p:sldId id="1306" r:id="rId37"/>
    <p:sldId id="1331" r:id="rId38"/>
    <p:sldId id="1332" r:id="rId39"/>
    <p:sldId id="1333" r:id="rId40"/>
    <p:sldId id="1303" r:id="rId41"/>
    <p:sldId id="1308" r:id="rId42"/>
    <p:sldId id="1334" r:id="rId43"/>
    <p:sldId id="1336" r:id="rId44"/>
    <p:sldId id="1337"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40"/>
            <p14:sldId id="1288"/>
            <p14:sldId id="1345"/>
            <p14:sldId id="1346"/>
            <p14:sldId id="1342"/>
            <p14:sldId id="1341"/>
            <p14:sldId id="1294"/>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0" autoAdjust="0"/>
    <p:restoredTop sz="95238" autoAdjust="0"/>
  </p:normalViewPr>
  <p:slideViewPr>
    <p:cSldViewPr snapToGrid="0">
      <p:cViewPr varScale="1">
        <p:scale>
          <a:sx n="96" d="100"/>
          <a:sy n="96" d="100"/>
        </p:scale>
        <p:origin x="192" y="68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6/18/19 9:12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6/18/19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6/18/19 9:12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hyperlink" Target="http://rpsychologist.com/d3/tdist/"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tudents.brown.edu/seeing-theory/frequentist-inference/index.html#section2" TargetMode="Externa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tudents.brown.edu/seeing-theory/probability-distributions/index.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rocknpoll.graphic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tudents.brown.edu/seeing-theory/probability-distributions/index.html#section1"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dents.brown.edu/seeing-theory/basic-probability/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8077108" cy="1612749"/>
          </a:xfrm>
        </p:spPr>
        <p:txBody>
          <a:bodyPr/>
          <a:lstStyle/>
          <a:p>
            <a:pPr marL="0" indent="0">
              <a:buNone/>
            </a:pPr>
            <a:r>
              <a:rPr lang="en-US" sz="3200" dirty="0"/>
              <a:t>Slides by 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r>
                  <a:rPr lang="en-US" sz="1800" dirty="0">
                    <a:solidFill>
                      <a:schemeClr val="tx1"/>
                    </a:solidFill>
                    <a:latin typeface="+mn-lt"/>
                    <a:hlinkClick r:id="rId3"/>
                  </a:rPr>
                  <a:t>http://</a:t>
                </a:r>
                <a:r>
                  <a:rPr lang="en-US" sz="1800" dirty="0" err="1">
                    <a:solidFill>
                      <a:schemeClr val="tx1"/>
                    </a:solidFill>
                    <a:latin typeface="+mn-lt"/>
                    <a:hlinkClick r:id="rId3"/>
                  </a:rPr>
                  <a:t>rpsychologist.com</a:t>
                </a:r>
                <a:r>
                  <a:rPr lang="en-US" sz="1800" dirty="0">
                    <a:solidFill>
                      <a:schemeClr val="tx1"/>
                    </a:solidFill>
                    <a:latin typeface="+mn-lt"/>
                    <a:hlinkClick r:id="rId3"/>
                  </a:rPr>
                  <a:t>/d3/</a:t>
                </a:r>
                <a:r>
                  <a:rPr lang="en-US" sz="1800" dirty="0" err="1">
                    <a:solidFill>
                      <a:schemeClr val="tx1"/>
                    </a:solidFill>
                    <a:latin typeface="+mn-lt"/>
                    <a:hlinkClick r:id="rId3"/>
                  </a:rPr>
                  <a:t>tdist</a:t>
                </a:r>
                <a:r>
                  <a:rPr lang="en-US" sz="1800" dirty="0">
                    <a:solidFill>
                      <a:schemeClr val="tx1"/>
                    </a:solidFill>
                    <a:latin typeface="+mn-lt"/>
                    <a:hlinkClick r:id="rId3"/>
                  </a:rPr>
                  <a:t>/</a:t>
                </a:r>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a:t>
                </a:r>
                <a:r>
                  <a:rPr lang="en-US" sz="2400">
                    <a:solidFill>
                      <a:schemeClr val="tx1"/>
                    </a:solidFill>
                    <a:latin typeface="+mn-lt"/>
                  </a:rPr>
                  <a:t>standard error </a:t>
                </a:r>
                <a:r>
                  <a:rPr lang="en-US" sz="2400" dirty="0">
                    <a:solidFill>
                      <a:schemeClr val="tx1"/>
                    </a:solidFill>
                    <a:latin typeface="+mn-lt"/>
                  </a:rPr>
                  <a:t>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98ED030-E731-F546-B822-A439087C15EE}"/>
              </a:ext>
            </a:extLst>
          </p:cNvPr>
          <p:cNvSpPr/>
          <p:nvPr/>
        </p:nvSpPr>
        <p:spPr>
          <a:xfrm>
            <a:off x="274320" y="6220346"/>
            <a:ext cx="8459235" cy="369332"/>
          </a:xfrm>
          <a:prstGeom prst="rect">
            <a:avLst/>
          </a:prstGeom>
        </p:spPr>
        <p:txBody>
          <a:bodyPr wrap="square">
            <a:spAutoFit/>
          </a:bodyPr>
          <a:lstStyle/>
          <a:p>
            <a:r>
              <a:rPr lang="en-US" dirty="0">
                <a:hlinkClick r:id="rId5"/>
              </a:rPr>
              <a:t>http://</a:t>
            </a:r>
            <a:r>
              <a:rPr lang="en-US" dirty="0" err="1">
                <a:hlinkClick r:id="rId5"/>
              </a:rPr>
              <a:t>students.brown.edu</a:t>
            </a:r>
            <a:r>
              <a:rPr lang="en-US" dirty="0">
                <a:hlinkClick r:id="rId5"/>
              </a:rPr>
              <a:t>/seeing-theory/frequentist-inference/index.html#section2</a:t>
            </a:r>
            <a:endParaRPr lang="en-US" dirty="0"/>
          </a:p>
        </p:txBody>
      </p:sp>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hlinkClick r:id="rId4"/>
            </a:endParaRPr>
          </a:p>
          <a:p>
            <a:r>
              <a:rPr lang="en-US" sz="3600" dirty="0">
                <a:solidFill>
                  <a:schemeClr val="tx2"/>
                </a:solidFill>
                <a:hlinkClick r:id="rId4"/>
              </a:rPr>
              <a:t>http://students.brown.edu/seeing-theory/probability-distributions/index.html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
        <p:nvSpPr>
          <p:cNvPr id="2" name="Rectangle 1">
            <a:extLst>
              <a:ext uri="{FF2B5EF4-FFF2-40B4-BE49-F238E27FC236}">
                <a16:creationId xmlns:a16="http://schemas.microsoft.com/office/drawing/2014/main" id="{BE3DDD35-A187-C046-B8CC-29B134DED05A}"/>
              </a:ext>
            </a:extLst>
          </p:cNvPr>
          <p:cNvSpPr/>
          <p:nvPr/>
        </p:nvSpPr>
        <p:spPr>
          <a:xfrm>
            <a:off x="513893" y="6280307"/>
            <a:ext cx="8161850" cy="369332"/>
          </a:xfrm>
          <a:prstGeom prst="rect">
            <a:avLst/>
          </a:prstGeom>
        </p:spPr>
        <p:txBody>
          <a:bodyPr wrap="none">
            <a:spAutoFit/>
          </a:bodyPr>
          <a:lstStyle/>
          <a:p>
            <a:r>
              <a:rPr lang="en-US" dirty="0"/>
              <a:t>See this interactive explainer on sampling variability in polls: </a:t>
            </a:r>
            <a:r>
              <a:rPr lang="en-US" dirty="0">
                <a:hlinkClick r:id="rId4"/>
              </a:rPr>
              <a:t>http://rocknpoll.graphics</a:t>
            </a:r>
            <a:endParaRPr lang="en-US" dirty="0"/>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7041928"/>
          </a:xfrm>
        </p:spPr>
        <p:txBody>
          <a:bodyPr/>
          <a:lstStyle/>
          <a:p>
            <a:endParaRPr lang="en-US" dirty="0"/>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randomly selected quarter</a:t>
            </a:r>
          </a:p>
          <a:p>
            <a:r>
              <a:rPr lang="en-US" sz="2000" dirty="0">
                <a:solidFill>
                  <a:srgbClr val="FF0000"/>
                </a:solidFill>
                <a:latin typeface="+mn-lt"/>
              </a:rPr>
              <a:t>Technically stochastic: all quarters differ by microscopic amounts</a:t>
            </a:r>
          </a:p>
          <a:p>
            <a:endParaRPr lang="en-US" sz="2000" dirty="0">
              <a:solidFill>
                <a:schemeClr val="tx1"/>
              </a:solidFill>
              <a:latin typeface="+mn-lt"/>
            </a:endParaRPr>
          </a:p>
          <a:p>
            <a:r>
              <a:rPr lang="en-US" sz="2000" b="1" dirty="0">
                <a:solidFill>
                  <a:schemeClr val="tx1"/>
                </a:solidFill>
              </a:rPr>
              <a:t>Weight of a particular quarter</a:t>
            </a:r>
          </a:p>
          <a:p>
            <a:r>
              <a:rPr lang="en-US" sz="2000" dirty="0">
                <a:solidFill>
                  <a:srgbClr val="FF0000"/>
                </a:solidFill>
              </a:rPr>
              <a:t>Deterministic: we don’t expect the weight of any given quarter to vary</a:t>
            </a:r>
            <a:endParaRPr lang="en-US" sz="2000" dirty="0">
              <a:solidFill>
                <a:schemeClr val="tx1"/>
              </a:solidFill>
              <a:latin typeface="+mn-lt"/>
            </a:endParaRP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DBF41000-B17F-9C4A-BE0C-16D7D1B014B0}"/>
              </a:ext>
            </a:extLst>
          </p:cNvPr>
          <p:cNvSpPr/>
          <p:nvPr/>
        </p:nvSpPr>
        <p:spPr>
          <a:xfrm>
            <a:off x="274320" y="6276886"/>
            <a:ext cx="8445610" cy="646331"/>
          </a:xfrm>
          <a:prstGeom prst="rect">
            <a:avLst/>
          </a:prstGeom>
        </p:spPr>
        <p:txBody>
          <a:bodyPr wrap="square">
            <a:spAutoFit/>
          </a:bodyPr>
          <a:lstStyle/>
          <a:p>
            <a:r>
              <a:rPr lang="en-US" dirty="0">
                <a:hlinkClick r:id="rId3"/>
              </a:rPr>
              <a:t>http://students.brown.edu/seeing-theory/probability-distributions/index.html#section1</a:t>
            </a:r>
            <a:endParaRPr lang="en-US" dirty="0"/>
          </a:p>
          <a:p>
            <a:r>
              <a:rPr lang="en-US" dirty="0">
                <a:hlinkClick r:id="rId4"/>
              </a:rPr>
              <a:t>http://</a:t>
            </a:r>
            <a:r>
              <a:rPr lang="en-US" dirty="0" err="1">
                <a:hlinkClick r:id="rId4"/>
              </a:rPr>
              <a:t>students.brown.edu</a:t>
            </a:r>
            <a:r>
              <a:rPr lang="en-US" dirty="0">
                <a:hlinkClick r:id="rId4"/>
              </a:rPr>
              <a:t>/seeing-theory/basic-probability/</a:t>
            </a:r>
            <a:r>
              <a:rPr lang="en-US" dirty="0" err="1">
                <a:hlinkClick r:id="rId4"/>
              </a:rPr>
              <a:t>index.html</a:t>
            </a:r>
            <a:endParaRPr lang="en-US" dirty="0"/>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26598</TotalTime>
  <Words>7588</Words>
  <Application>Microsoft Macintosh PowerPoint</Application>
  <PresentationFormat>Custom</PresentationFormat>
  <Paragraphs>596</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Jake Hofman</cp:lastModifiedBy>
  <cp:revision>1180</cp:revision>
  <dcterms:created xsi:type="dcterms:W3CDTF">2012-05-22T07:38:31Z</dcterms:created>
  <dcterms:modified xsi:type="dcterms:W3CDTF">2019-06-18T14:07:15Z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